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CC"/>
    <a:srgbClr val="FF66FF"/>
    <a:srgbClr val="CC3300"/>
    <a:srgbClr val="E63214"/>
    <a:srgbClr val="CC3399"/>
    <a:srgbClr val="CC66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7430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31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649025-5FE7-4906-B200-4BBC6496AD8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421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3B6005-F275-4F6E-8AFB-B924CD526C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465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937E1-B72D-413A-9E4C-2011533096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112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2E1C4F-4939-4266-93A2-D7421C9F68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29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11F83-8A07-4FC9-BB4A-C55E509907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455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545150-A421-4A82-9E2C-1AD32034E8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89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E2DB8B-A878-4A78-A959-8B5B1CCA1A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897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889875-399D-4A45-9F1B-08F6BD8AD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361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D320B-F78A-43CA-82C9-A424DF6D5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7632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52AC8-2FB4-401D-9861-EC27D31B59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52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3C00D-6903-4B1E-B006-43B281E839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5430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638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38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638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639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39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39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39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39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  <p:sp>
            <p:nvSpPr>
              <p:cNvPr id="1639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</a:endParaRPr>
              </a:p>
            </p:txBody>
          </p:sp>
        </p:grpSp>
        <p:sp>
          <p:nvSpPr>
            <p:cNvPr id="1639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40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0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0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0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0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40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640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0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0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41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CE69703-46A7-4139-95B8-ED2342B99C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934200"/>
          </a:xfrm>
        </p:spPr>
        <p:txBody>
          <a:bodyPr/>
          <a:lstStyle/>
          <a:p>
            <a:pPr eaLnBrk="1" hangingPunct="1"/>
            <a:endParaRPr lang="en-US" altLang="en-US" dirty="0" smtClean="0"/>
          </a:p>
          <a:p>
            <a:pPr algn="ctr" eaLnBrk="1" hangingPunct="1">
              <a:buFontTx/>
              <a:buNone/>
            </a:pPr>
            <a:r>
              <a:rPr lang="en-US" altLang="en-US" sz="66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TIẾT 75:</a:t>
            </a:r>
          </a:p>
          <a:p>
            <a:pPr algn="ctr" eaLnBrk="1" hangingPunct="1">
              <a:buFontTx/>
              <a:buNone/>
            </a:pPr>
            <a:r>
              <a:rPr lang="en-US" altLang="en-US" sz="66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CÂU </a:t>
            </a:r>
            <a:r>
              <a:rPr lang="en-US" altLang="en-US" sz="6600" b="1" dirty="0" smtClean="0">
                <a:solidFill>
                  <a:srgbClr val="FF3300"/>
                </a:solidFill>
                <a:latin typeface="Times New Roman" panose="02020603050405020304" pitchFamily="18" charset="0"/>
              </a:rPr>
              <a:t>NGHI VẤN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81400" y="45720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68363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6.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Cách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dùng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câu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nghi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vấn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: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334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a. Chiếc xe này bao nhiêu kg mà nặng thế?</a:t>
            </a:r>
          </a:p>
          <a:p>
            <a:pPr marL="609600" indent="-609600" algn="just" eaLnBrk="1" hangingPunct="1">
              <a:buFontTx/>
              <a:buNone/>
            </a:pPr>
            <a:r>
              <a:rPr lang="en-US" altLang="en-US" sz="3600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-&gt; </a:t>
            </a:r>
            <a:r>
              <a:rPr lang="vi-VN" altLang="en-US" sz="3600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úng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, vì: ng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ời hỏi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ã tiếp xúc với sự vật, hỏi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ể biết trọng l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ợng chính xác của sự vật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ó.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sz="36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b. Chiếc xe này giá bao nhiêu mà rẻ thế?</a:t>
            </a:r>
          </a:p>
          <a:p>
            <a:pPr marL="609600" indent="-609600" algn="just" eaLnBrk="1" hangingPunct="1">
              <a:buFontTx/>
              <a:buNone/>
            </a:pPr>
            <a:r>
              <a:rPr lang="en-US" altLang="en-US" sz="36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-&gt;</a:t>
            </a:r>
            <a:r>
              <a:rPr lang="en-US" altLang="en-US" sz="3600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sai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, vì: ng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ời hỏi ch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a biết giá chính xác của chiếc xe thì không thể thắc mắc về chuyện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ắt hay rẻ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ợc</a:t>
            </a:r>
            <a:r>
              <a:rPr lang="en-US" altLang="en-US" sz="3600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Bài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tập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bổ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/>
              </a:rPr>
              <a:t>trợ</a:t>
            </a:r>
            <a:r>
              <a:rPr lang="en-US" sz="4000" b="1" dirty="0" smtClean="0">
                <a:solidFill>
                  <a:srgbClr val="FF0000"/>
                </a:solidFill>
                <a:latin typeface="Times New Roman"/>
              </a:rPr>
              <a:t>: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Một bé gái hỏi mẹ:                     Bé gái ngúng nguẩy: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Mẹ </a:t>
            </a:r>
            <a:r>
              <a:rPr lang="vi-V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i, ai sinh ra con?              - Con ứ biết thì con mới              Mẹ c</a:t>
            </a:r>
            <a:r>
              <a:rPr lang="vi-V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ời:                                    hỏi mẹ chứ?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Mẹ chứ còn ai?                          Mẹ mỉm c</a:t>
            </a:r>
            <a:r>
              <a:rPr lang="vi-V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ời: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Thế ai sinh ra mẹ?                  - Trời sinh ra cụ ngoại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Bà ngoại chứ còn ai?                     chứ còn ai?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Thế ai sinh ra bà ngoại?        - Thế ai sinh ra trời?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Cụ ngoại chứ còn ai?             - Con </a:t>
            </a:r>
            <a:r>
              <a:rPr lang="vi-VN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i mà hỏi trời ấy!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Thế ai sinh ra cụ ngoại?       </a:t>
            </a:r>
            <a:r>
              <a:rPr lang="en-US" altLang="en-US" sz="2800" b="1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Hỏi:</a:t>
            </a:r>
            <a:r>
              <a:rPr lang="en-US" altLang="en-US" sz="28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 Câu nào là câu nghi</a:t>
            </a: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- Khổ lắm! Sao con hỏi nhiều         </a:t>
            </a:r>
            <a:r>
              <a:rPr lang="en-US" altLang="en-US" sz="28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vấn? Tại sao?</a:t>
            </a:r>
            <a:endParaRPr lang="en-US" altLang="en-US" sz="2800" b="1" i="1" smtClean="0">
              <a:solidFill>
                <a:srgbClr val="0033CC"/>
              </a:solidFill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800" b="1" i="1" smtClean="0">
                <a:solidFill>
                  <a:srgbClr val="FF0000"/>
                </a:solidFill>
                <a:latin typeface="Times New Roman" panose="02020603050405020304" pitchFamily="18" charset="0"/>
              </a:rPr>
              <a:t>thế ? </a:t>
            </a:r>
            <a:r>
              <a:rPr lang="en-US" altLang="en-US" sz="2800" b="1" i="1" smtClean="0">
                <a:solidFill>
                  <a:srgbClr val="FF9900"/>
                </a:solidFill>
                <a:latin typeface="Times New Roman" panose="02020603050405020304" pitchFamily="18" charset="0"/>
              </a:rPr>
              <a:t>      </a:t>
            </a:r>
            <a:r>
              <a:rPr lang="en-US" altLang="en-US" sz="2800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Câu nào không phải là câu nghi vấn? Tại sao?</a:t>
            </a:r>
          </a:p>
          <a:p>
            <a:pPr eaLnBrk="1" hangingPunct="1">
              <a:buFontTx/>
              <a:buNone/>
            </a:pPr>
            <a:endParaRPr lang="en-US" altLang="en-US" sz="2800" b="1" smtClean="0">
              <a:solidFill>
                <a:srgbClr val="00FF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23556" name="Line 5"/>
          <p:cNvSpPr>
            <a:spLocks noChangeShapeType="1"/>
          </p:cNvSpPr>
          <p:nvPr/>
        </p:nvSpPr>
        <p:spPr bwMode="auto">
          <a:xfrm>
            <a:off x="4572000" y="914400"/>
            <a:ext cx="0" cy="441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eaLnBrk="1" hangingPunct="1"/>
            <a:r>
              <a:rPr lang="en-US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L</a:t>
            </a:r>
            <a:r>
              <a:rPr lang="vi-VN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ư</a:t>
            </a:r>
            <a:r>
              <a:rPr lang="en-US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u ý: Dấu chấm hỏi mới chỉ là hình thức </a:t>
            </a:r>
            <a:r>
              <a:rPr lang="vi-VN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đ</a:t>
            </a:r>
            <a:r>
              <a:rPr lang="en-US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ể nhận biết câu nghi vấn, ngoài ra còn cần phải chú ý </a:t>
            </a:r>
            <a:r>
              <a:rPr lang="vi-VN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đ</a:t>
            </a:r>
            <a:r>
              <a:rPr lang="en-US" altLang="en-US" sz="32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ến nội dung ý nghĩa của câu.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rgbClr val="CC00CC"/>
                </a:solidFill>
                <a:latin typeface="Times New Roman" panose="02020603050405020304" pitchFamily="18" charset="0"/>
              </a:rPr>
              <a:t>Trả lời:</a:t>
            </a:r>
          </a:p>
          <a:p>
            <a:pPr algn="just" eaLnBrk="1" hangingPunct="1">
              <a:buFontTx/>
              <a:buNone/>
            </a:pP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-Trừ câu “</a:t>
            </a:r>
            <a:r>
              <a:rPr lang="en-US" altLang="en-US" b="1" i="1" smtClean="0">
                <a:solidFill>
                  <a:srgbClr val="FF9900"/>
                </a:solidFill>
                <a:latin typeface="Times New Roman" panose="02020603050405020304" pitchFamily="18" charset="0"/>
              </a:rPr>
              <a:t>Con ứ biết thì con mới hỏi mẹ chứ</a:t>
            </a:r>
            <a:r>
              <a:rPr lang="en-US" altLang="en-US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?”,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 tất cả các câu còn lại của bé gái 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ều là câu nghi vấn, vì bé ch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a biết nên mới hỏi 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ể biết.</a:t>
            </a:r>
          </a:p>
          <a:p>
            <a:pPr algn="just" eaLnBrk="1" hangingPunct="1">
              <a:buFontTx/>
              <a:buNone/>
            </a:pPr>
            <a:r>
              <a:rPr lang="en-US" altLang="en-US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-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Tất cả câu trả lời của mẹ 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ều là câu khẳng 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ịnh, không phải câu nghi vấn, dấu chấm hỏi ở cuối câu </a:t>
            </a:r>
            <a:r>
              <a:rPr lang="vi-VN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rgbClr val="0033CC"/>
                </a:solidFill>
                <a:latin typeface="Times New Roman" panose="02020603050405020304" pitchFamily="18" charset="0"/>
              </a:rPr>
              <a:t>ều là dấu hỏi tu từ.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4456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C00000"/>
                </a:solidFill>
                <a:latin typeface="Times New Roman"/>
              </a:rPr>
              <a:t>H</a:t>
            </a:r>
            <a:r>
              <a:rPr lang="vi-VN" sz="3200" b="1" dirty="0" smtClean="0">
                <a:solidFill>
                  <a:srgbClr val="C00000"/>
                </a:solidFill>
                <a:latin typeface="Times New Roman"/>
              </a:rPr>
              <a:t>Ư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/>
              </a:rPr>
              <a:t>ỚNG</a:t>
            </a:r>
            <a:r>
              <a:rPr lang="en-US" sz="32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/>
              </a:rPr>
              <a:t>DẪN</a:t>
            </a:r>
            <a:r>
              <a:rPr lang="en-US" sz="32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/>
              </a:rPr>
              <a:t>VỀ</a:t>
            </a:r>
            <a:r>
              <a:rPr lang="en-US" sz="3200" b="1" dirty="0" smtClean="0">
                <a:solidFill>
                  <a:srgbClr val="C00000"/>
                </a:solidFill>
                <a:latin typeface="Times New Roman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Times New Roman"/>
              </a:rPr>
              <a:t>NHÀ</a:t>
            </a:r>
            <a:endParaRPr lang="en-US" sz="3200" b="1" dirty="0" smtClean="0">
              <a:solidFill>
                <a:srgbClr val="C00000"/>
              </a:solidFill>
              <a:latin typeface="Times New Roman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410200"/>
          </a:xfrm>
        </p:spPr>
        <p:txBody>
          <a:bodyPr/>
          <a:lstStyle/>
          <a:p>
            <a:pPr marL="812800" indent="-8128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smtClean="0">
                <a:solidFill>
                  <a:srgbClr val="CC3399"/>
                </a:solidFill>
                <a:latin typeface="Times New Roman" panose="02020603050405020304" pitchFamily="18" charset="0"/>
              </a:rPr>
              <a:t>1.</a:t>
            </a:r>
            <a:r>
              <a:rPr lang="en-US" altLang="en-US" sz="2800" smtClean="0">
                <a:solidFill>
                  <a:srgbClr val="CC3399"/>
                </a:solidFill>
              </a:rPr>
              <a:t> </a:t>
            </a:r>
            <a:r>
              <a:rPr lang="en-US" altLang="en-US" sz="2800" b="1" smtClean="0">
                <a:solidFill>
                  <a:srgbClr val="CC3399"/>
                </a:solidFill>
                <a:latin typeface="Times New Roman" panose="02020603050405020304" pitchFamily="18" charset="0"/>
              </a:rPr>
              <a:t>Học bài, làm hoàn chỉnh bài tập vào vở.</a:t>
            </a:r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smtClean="0">
                <a:solidFill>
                  <a:srgbClr val="CC3399"/>
                </a:solidFill>
                <a:latin typeface="Times New Roman" panose="02020603050405020304" pitchFamily="18" charset="0"/>
              </a:rPr>
              <a:t>2. Soạn:</a:t>
            </a:r>
            <a:r>
              <a:rPr lang="en-US" altLang="en-US" sz="2800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Quê h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ươ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ng,</a:t>
            </a:r>
            <a:r>
              <a:rPr lang="en-US" altLang="en-US" sz="2800" b="1" i="1" smtClean="0">
                <a:solidFill>
                  <a:schemeClr val="tx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smtClean="0">
                <a:solidFill>
                  <a:srgbClr val="CC3399"/>
                </a:solidFill>
                <a:latin typeface="Times New Roman" panose="02020603050405020304" pitchFamily="18" charset="0"/>
              </a:rPr>
              <a:t>Gợi ý soạn:</a:t>
            </a:r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I. Giới thiệu chung: Tác giả, Tác phẩm (Xuất xứ, thể th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, ph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ươ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ng thức biểu 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ạt, bố cục)</a:t>
            </a:r>
          </a:p>
          <a:p>
            <a:pPr marL="812800" indent="-81280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II. Hiểu v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 bản: theo trình tự:</a:t>
            </a:r>
          </a:p>
          <a:p>
            <a:pPr marL="812800" indent="-8128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1. Giới thiệu vị trí, nghề nghiệp của “làng tôi” (2 câu 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ầu)</a:t>
            </a:r>
          </a:p>
          <a:p>
            <a:pPr marL="812800" indent="-8128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2. Cảnh dân chài ra kh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i: 6 câu tiếp: Phân tích nghệ thuật sử dụng trong câu th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ơ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, ý nghĩa?</a:t>
            </a:r>
          </a:p>
          <a:p>
            <a:pPr marL="812800" indent="-812800" algn="just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3. Thuyền cá về bến: 12 câu cuối: Cảnh dân làng, hình ảnh ng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ời 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ánh cá -&gt; bức tranh lao 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ộng náo nhiệt, niềm vui trong lao </a:t>
            </a:r>
            <a:r>
              <a:rPr lang="vi-VN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b="1" i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686800" cy="5334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Ví dụ: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                 SGK trang 11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Đoạn trích có các câu nghi vấn: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Sáng ngày ng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ời ta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ấm u có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au lắm không?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+Thế làm sao u cứ khóc mãi mà không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n khoai?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+ Hay là u th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ươ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ng chúng con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ói quá?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+ Dấu hiệu hình thức: </a:t>
            </a:r>
          </a:p>
          <a:p>
            <a:pPr eaLnBrk="1" hangingPunct="1">
              <a:buFontTx/>
              <a:buNone/>
            </a:pPr>
            <a:r>
              <a:rPr lang="en-US" altLang="en-US" sz="3600" smtClean="0">
                <a:solidFill>
                  <a:schemeClr val="bg1"/>
                </a:solidFill>
                <a:latin typeface="Times New Roman" panose="02020603050405020304" pitchFamily="18" charset="0"/>
              </a:rPr>
              <a:t>Có dấu hỏi ở cuối câu, cùng các từ:                  </a:t>
            </a:r>
            <a:r>
              <a:rPr lang="en-US" altLang="en-US" sz="3600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không, thế làm sao, hay là</a:t>
            </a:r>
          </a:p>
          <a:p>
            <a:pPr eaLnBrk="1" hangingPunct="1">
              <a:buFontTx/>
              <a:buNone/>
            </a:pPr>
            <a:r>
              <a:rPr lang="en-US" altLang="en-US" sz="3600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+ Chức n</a:t>
            </a:r>
            <a:r>
              <a:rPr lang="vi-VN" altLang="en-US" sz="3600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sz="3600" b="1" smtClean="0">
                <a:solidFill>
                  <a:schemeClr val="bg1"/>
                </a:solidFill>
                <a:latin typeface="Times New Roman" panose="02020603050405020304" pitchFamily="18" charset="0"/>
              </a:rPr>
              <a:t>ng:</a:t>
            </a:r>
            <a:r>
              <a:rPr lang="en-US" altLang="en-US" sz="3600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3600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                  dùng </a:t>
            </a:r>
            <a:r>
              <a:rPr lang="vi-VN" altLang="en-US" sz="3600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ể hỏi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>
                <a:solidFill>
                  <a:srgbClr val="E63214"/>
                </a:solidFill>
                <a:latin typeface="Times New Roman"/>
              </a:rPr>
              <a:t>Bài tập nhanh: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mtClean="0"/>
              <a:t> </a:t>
            </a:r>
            <a:r>
              <a:rPr lang="en-US" altLang="en-US" b="1" smtClean="0">
                <a:solidFill>
                  <a:srgbClr val="CC3300"/>
                </a:solidFill>
                <a:latin typeface="Times New Roman" panose="02020603050405020304" pitchFamily="18" charset="0"/>
              </a:rPr>
              <a:t>Đặt 5 câu nghi vấn có các từ nghi vấn khác nhau: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a. Anh thích cuốn sách </a:t>
            </a:r>
            <a:r>
              <a:rPr lang="en-US" altLang="en-US" b="1" i="1" u="sng" smtClean="0">
                <a:solidFill>
                  <a:schemeClr val="bg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b. Cô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ang tìm gì vậy?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c. Cá bán ở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âu?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d. Tại sao em không làm bài tập?</a:t>
            </a:r>
          </a:p>
          <a:p>
            <a:pPr marL="609600" indent="-609600" eaLnBrk="1" hangingPunct="1"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e. Cuốn sách này giá bao nhiêu?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382000" cy="5181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1. Xác </a:t>
            </a:r>
            <a:r>
              <a:rPr lang="vi-VN" altLang="en-US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smtClean="0">
                <a:solidFill>
                  <a:srgbClr val="FF0000"/>
                </a:solidFill>
                <a:latin typeface="Times New Roman" panose="02020603050405020304" pitchFamily="18" charset="0"/>
              </a:rPr>
              <a:t>ịnh câu nghi vấn: (trang 11)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 b="1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a. Chị khất tiền s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u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ến chiều mai phải không?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b. Tại sao con ng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ời lại phải khiêm tốn nh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thế?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c. V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n là gì? Ch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ươ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ng là gì?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d. Chú mình muốn cùng tớ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ùa vui không?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 + Đùa gì nào?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 + Hừ….hừ… cái gì thế?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  +Chị Cốc béo xù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ứng tr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ớc cửa nhà ta </a:t>
            </a:r>
            <a:r>
              <a:rPr lang="vi-VN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i="1" smtClean="0">
                <a:solidFill>
                  <a:schemeClr val="bg1"/>
                </a:solidFill>
                <a:latin typeface="Times New Roman" panose="02020603050405020304" pitchFamily="18" charset="0"/>
              </a:rPr>
              <a:t>ấy hả?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 tmFilter="0,0; .5, 1; 1, 1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792163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smtClean="0">
                <a:solidFill>
                  <a:srgbClr val="FF3300"/>
                </a:solidFill>
                <a:latin typeface="Times New Roman"/>
              </a:rPr>
              <a:t>2.</a:t>
            </a:r>
            <a:r>
              <a:rPr lang="en-US" smtClean="0">
                <a:solidFill>
                  <a:srgbClr val="FF3300"/>
                </a:solidFill>
              </a:rPr>
              <a:t> </a:t>
            </a:r>
            <a:r>
              <a:rPr lang="en-US" sz="3600" b="1" smtClean="0">
                <a:solidFill>
                  <a:srgbClr val="FF3300"/>
                </a:solidFill>
                <a:latin typeface="Times New Roman"/>
              </a:rPr>
              <a:t>C</a:t>
            </a:r>
            <a:r>
              <a:rPr lang="vi-VN" sz="3600" b="1" smtClean="0">
                <a:solidFill>
                  <a:srgbClr val="FF3300"/>
                </a:solidFill>
                <a:latin typeface="Times New Roman"/>
              </a:rPr>
              <a:t>ă</a:t>
            </a:r>
            <a:r>
              <a:rPr lang="en-US" sz="3600" b="1" smtClean="0">
                <a:solidFill>
                  <a:srgbClr val="FF3300"/>
                </a:solidFill>
                <a:latin typeface="Times New Roman"/>
              </a:rPr>
              <a:t>n cứ </a:t>
            </a:r>
            <a:r>
              <a:rPr lang="vi-VN" sz="3600" b="1" smtClean="0">
                <a:solidFill>
                  <a:srgbClr val="FF3300"/>
                </a:solidFill>
                <a:latin typeface="Times New Roman"/>
              </a:rPr>
              <a:t>đ</a:t>
            </a:r>
            <a:r>
              <a:rPr lang="en-US" sz="3600" b="1" smtClean="0">
                <a:solidFill>
                  <a:srgbClr val="FF3300"/>
                </a:solidFill>
                <a:latin typeface="Times New Roman"/>
              </a:rPr>
              <a:t>ể xác </a:t>
            </a:r>
            <a:r>
              <a:rPr lang="vi-VN" sz="3600" b="1" smtClean="0">
                <a:solidFill>
                  <a:srgbClr val="FF3300"/>
                </a:solidFill>
                <a:latin typeface="Times New Roman"/>
              </a:rPr>
              <a:t>đ</a:t>
            </a:r>
            <a:r>
              <a:rPr lang="en-US" sz="3600" b="1" smtClean="0">
                <a:solidFill>
                  <a:srgbClr val="FF3300"/>
                </a:solidFill>
                <a:latin typeface="Times New Roman"/>
              </a:rPr>
              <a:t>ịnh câu nghi vấn: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1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rgbClr val="FF99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C</a:t>
            </a:r>
            <a:r>
              <a:rPr lang="vi-VN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n cứ </a:t>
            </a:r>
            <a:r>
              <a:rPr lang="vi-VN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ể xác </a:t>
            </a:r>
            <a:r>
              <a:rPr lang="vi-VN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ịnh: từ </a:t>
            </a:r>
            <a:r>
              <a:rPr lang="en-US" altLang="en-US" sz="4000" b="1" i="1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hay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- Trong các câu nghi vấn trên, từ </a:t>
            </a:r>
            <a:r>
              <a:rPr lang="en-US" altLang="en-US" sz="3600" b="1" i="1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hay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 không thể thay thế bằng từ </a:t>
            </a:r>
            <a:r>
              <a:rPr lang="en-US" altLang="en-US" sz="3600" b="1" i="1" u="sng" smtClean="0">
                <a:solidFill>
                  <a:srgbClr val="0033CC"/>
                </a:solidFill>
                <a:latin typeface="Times New Roman" panose="02020603050405020304" pitchFamily="18" charset="0"/>
              </a:rPr>
              <a:t>hoặc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đư</a:t>
            </a:r>
            <a:r>
              <a:rPr lang="en-US" altLang="en-US" b="1" smtClean="0">
                <a:solidFill>
                  <a:srgbClr val="0033CC"/>
                </a:solidFill>
                <a:latin typeface="Times New Roman" panose="02020603050405020304" pitchFamily="18" charset="0"/>
              </a:rPr>
              <a:t>ợc, vì: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t>+ Sẽ sai ngữ pháp hoặc biến thành câu trần thuật.</a:t>
            </a: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t>+ Câu sẽ thay </a:t>
            </a:r>
            <a:r>
              <a:rPr lang="vi-VN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mtClean="0">
                <a:solidFill>
                  <a:schemeClr val="bg1"/>
                </a:solidFill>
                <a:latin typeface="Times New Roman" panose="02020603050405020304" pitchFamily="18" charset="0"/>
              </a:rPr>
              <a:t>ổi ý nghĩa (hoặc ý nghĩa khác hẳn).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610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3.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thể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Times New Roman"/>
              </a:rPr>
              <a:t>đ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ặt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i="1" u="sng" dirty="0" err="1" smtClean="0">
                <a:solidFill>
                  <a:srgbClr val="FF0000"/>
                </a:solidFill>
                <a:latin typeface="Times New Roman"/>
              </a:rPr>
              <a:t>dấu</a:t>
            </a:r>
            <a:r>
              <a:rPr lang="en-US" sz="3600" b="1" i="1" u="sng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i="1" u="sng" dirty="0" err="1" smtClean="0">
                <a:solidFill>
                  <a:srgbClr val="FF0000"/>
                </a:solidFill>
                <a:latin typeface="Times New Roman"/>
              </a:rPr>
              <a:t>chấm</a:t>
            </a:r>
            <a:r>
              <a:rPr lang="en-US" sz="3600" b="1" i="1" u="sng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i="1" u="sng" dirty="0" err="1" smtClean="0">
                <a:solidFill>
                  <a:srgbClr val="FF0000"/>
                </a:solidFill>
                <a:latin typeface="Times New Roman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vi-VN" sz="3600" b="1" dirty="0" smtClean="0">
                <a:solidFill>
                  <a:srgbClr val="FF0000"/>
                </a:solidFill>
                <a:latin typeface="Times New Roman"/>
              </a:rPr>
              <a:t>đư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ợc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không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smtClean="0"/>
              <a:t> </a:t>
            </a:r>
            <a:r>
              <a:rPr lang="en-US" altLang="en-US" sz="3600" b="1" smtClean="0">
                <a:solidFill>
                  <a:schemeClr val="tx2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Không thể, vì:</a:t>
            </a:r>
          </a:p>
          <a:p>
            <a:pPr algn="just" eaLnBrk="1" hangingPunct="1">
              <a:buFontTx/>
              <a:buNone/>
            </a:pP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 Đây là những câu trần thuật chứ không phải câu nghi vấn.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4.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biệt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thức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ý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nghĩa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hai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/>
              </a:rPr>
              <a:t>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86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Câu a: sử dụng cặp từ: </a:t>
            </a:r>
            <a:r>
              <a:rPr lang="en-US" altLang="en-US" sz="3600" b="1" i="1" smtClean="0">
                <a:solidFill>
                  <a:srgbClr val="CC3300"/>
                </a:solidFill>
                <a:latin typeface="Times New Roman" panose="02020603050405020304" pitchFamily="18" charset="0"/>
              </a:rPr>
              <a:t>có … không</a:t>
            </a:r>
          </a:p>
          <a:p>
            <a:pPr algn="just" eaLnBrk="1" hangingPunct="1">
              <a:buFontTx/>
              <a:buNone/>
            </a:pP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là câu hỏi th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ă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m sức khỏe (vừa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ể hỏi vừa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ể chào) -&gt; có thể trả lời hoặc không trả lời thẳng vào câu hỏi.</a:t>
            </a:r>
          </a:p>
          <a:p>
            <a:pPr algn="just" eaLnBrk="1" hangingPunct="1">
              <a:buFontTx/>
              <a:buNone/>
            </a:pP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Câu b: sử dụng cặp từ:  </a:t>
            </a:r>
            <a:r>
              <a:rPr lang="vi-VN" altLang="en-US" sz="3600" b="1" i="1" smtClean="0">
                <a:solidFill>
                  <a:srgbClr val="CC33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b="1" i="1" smtClean="0">
                <a:solidFill>
                  <a:srgbClr val="CC3300"/>
                </a:solidFill>
                <a:latin typeface="Times New Roman" panose="02020603050405020304" pitchFamily="18" charset="0"/>
              </a:rPr>
              <a:t>ã … ch</a:t>
            </a:r>
            <a:r>
              <a:rPr lang="vi-VN" altLang="en-US" sz="3600" b="1" i="1" smtClean="0">
                <a:solidFill>
                  <a:srgbClr val="CC3300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3600" b="1" i="1" smtClean="0">
                <a:solidFill>
                  <a:srgbClr val="CC3300"/>
                </a:solidFill>
                <a:latin typeface="Times New Roman" panose="02020603050405020304" pitchFamily="18" charset="0"/>
              </a:rPr>
              <a:t>a</a:t>
            </a:r>
          </a:p>
          <a:p>
            <a:pPr algn="just" eaLnBrk="1" hangingPunct="1">
              <a:buFontTx/>
              <a:buNone/>
            </a:pP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là câu hỏi về một sự việc </a:t>
            </a:r>
            <a:r>
              <a:rPr lang="vi-VN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3600" smtClean="0">
                <a:solidFill>
                  <a:srgbClr val="0033CC"/>
                </a:solidFill>
                <a:latin typeface="Times New Roman" panose="02020603050405020304" pitchFamily="18" charset="0"/>
              </a:rPr>
              <a:t>ã xảy ra -&gt; cần phải trả lời vào nội dung câu hỏi.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686800" cy="1066800"/>
          </a:xfrm>
        </p:spPr>
        <p:txBody>
          <a:bodyPr/>
          <a:lstStyle/>
          <a:p>
            <a:pPr eaLnBrk="1" hangingPunct="1"/>
            <a:r>
              <a:rPr lang="en-US" altLang="en-US" sz="3600" b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5. Sự khác nhau về hình thức và ý nghĩa của hai câu: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10600" cy="5334000"/>
          </a:xfrm>
        </p:spPr>
        <p:txBody>
          <a:bodyPr/>
          <a:lstStyle/>
          <a:p>
            <a:pPr algn="just" eaLnBrk="1" hangingPunct="1">
              <a:buFontTx/>
              <a:buNone/>
              <a:defRPr/>
            </a:pP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a.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Bao</a:t>
            </a:r>
            <a:r>
              <a:rPr lang="en-US" sz="3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giờ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anh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i="1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i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Hà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Nội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?</a:t>
            </a:r>
          </a:p>
          <a:p>
            <a:pPr algn="just" eaLnBrk="1" hangingPunct="1">
              <a:buFontTx/>
              <a:buNone/>
              <a:defRPr/>
            </a:pP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-&gt; “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Bao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giờ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”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ứng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ở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ầu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câu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: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hỏi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về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thời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iểm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sẽ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thực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hiện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chuyến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(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trong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t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ươ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lai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b.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Anh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i="1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i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Hà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Nội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/>
              </a:rPr>
              <a:t>bao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/>
              </a:rPr>
              <a:t>giờ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/>
              </a:rPr>
              <a:t>?</a:t>
            </a:r>
          </a:p>
          <a:p>
            <a:pPr algn="just" eaLnBrk="1" hangingPunct="1">
              <a:buFontTx/>
              <a:buNone/>
              <a:defRPr/>
            </a:pP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-&gt; “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Bao</a:t>
            </a:r>
            <a:r>
              <a:rPr lang="en-US" sz="3600" i="1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i="1" dirty="0" err="1" smtClean="0">
                <a:solidFill>
                  <a:srgbClr val="0033CC"/>
                </a:solidFill>
                <a:latin typeface="Times New Roman"/>
              </a:rPr>
              <a:t>giờ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”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ứng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ở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cuối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câu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: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hỏi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về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thời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gian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ã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diễn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ra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hành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ộng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đ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i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(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th</a:t>
            </a:r>
            <a:r>
              <a:rPr lang="vi-VN" sz="3600" dirty="0" smtClean="0">
                <a:solidFill>
                  <a:srgbClr val="0033CC"/>
                </a:solidFill>
                <a:latin typeface="Times New Roman"/>
              </a:rPr>
              <a:t>ư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ờng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diễn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ra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trong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quá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en-US" sz="3600" dirty="0" err="1" smtClean="0">
                <a:solidFill>
                  <a:srgbClr val="0033CC"/>
                </a:solidFill>
                <a:latin typeface="Times New Roman"/>
              </a:rPr>
              <a:t>khứ</a:t>
            </a:r>
            <a:r>
              <a:rPr lang="en-US" sz="3600" dirty="0" smtClean="0">
                <a:solidFill>
                  <a:srgbClr val="0033CC"/>
                </a:solidFill>
                <a:latin typeface="Times New Roman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191&quot;&gt;&lt;object type=&quot;3&quot; unique_id=&quot;10193&quot;&gt;&lt;property id=&quot;20148&quot; value=&quot;5&quot;/&gt;&lt;property id=&quot;20300&quot; value=&quot;Slide 1&quot;/&gt;&lt;property id=&quot;20307&quot; value=&quot;270&quot;/&gt;&lt;/object&gt;&lt;object type=&quot;3&quot; unique_id=&quot;10194&quot;&gt;&lt;property id=&quot;20148&quot; value=&quot;5&quot;/&gt;&lt;property id=&quot;20300&quot; value=&quot;Slide 2&quot;/&gt;&lt;property id=&quot;20307&quot; value=&quot;257&quot;/&gt;&lt;/object&gt;&lt;object type=&quot;3&quot; unique_id=&quot;10195&quot;&gt;&lt;property id=&quot;20148&quot; value=&quot;5&quot;/&gt;&lt;property id=&quot;20300&quot; value=&quot;Slide 3&quot;/&gt;&lt;property id=&quot;20307&quot; value=&quot;258&quot;/&gt;&lt;/object&gt;&lt;object type=&quot;3&quot; unique_id=&quot;10196&quot;&gt;&lt;property id=&quot;20148&quot; value=&quot;5&quot;/&gt;&lt;property id=&quot;20300&quot; value=&quot;Slide 4 - &amp;quot;Bài tập nhanh:&amp;quot;&quot;/&gt;&lt;property id=&quot;20307&quot; value=&quot;259&quot;/&gt;&lt;/object&gt;&lt;object type=&quot;3&quot; unique_id=&quot;10197&quot;&gt;&lt;property id=&quot;20148&quot; value=&quot;5&quot;/&gt;&lt;property id=&quot;20300&quot; value=&quot;Slide 5&quot;/&gt;&lt;property id=&quot;20307&quot; value=&quot;260&quot;/&gt;&lt;/object&gt;&lt;object type=&quot;3&quot; unique_id=&quot;10198&quot;&gt;&lt;property id=&quot;20148&quot; value=&quot;5&quot;/&gt;&lt;property id=&quot;20300&quot; value=&quot;Slide 6 - &amp;quot;2. Căn cứ để xác định câu nghi vấn:&amp;quot;&quot;/&gt;&lt;property id=&quot;20307&quot; value=&quot;261&quot;/&gt;&lt;/object&gt;&lt;object type=&quot;3&quot; unique_id=&quot;10199&quot;&gt;&lt;property id=&quot;20148&quot; value=&quot;5&quot;/&gt;&lt;property id=&quot;20300&quot; value=&quot;Slide 7 - &amp;quot;3. Có thể đặt dấu chấm hỏi được không?&amp;quot;&quot;/&gt;&lt;property id=&quot;20307&quot; value=&quot;262&quot;/&gt;&lt;/object&gt;&lt;object type=&quot;3&quot; unique_id=&quot;10200&quot;&gt;&lt;property id=&quot;20148&quot; value=&quot;5&quot;/&gt;&lt;property id=&quot;20300&quot; value=&quot;Slide 8 - &amp;quot;4. Phân biệt hình thức và ý nghĩa hai câu:&amp;quot;&quot;/&gt;&lt;property id=&quot;20307&quot; value=&quot;263&quot;/&gt;&lt;/object&gt;&lt;object type=&quot;3&quot; unique_id=&quot;10201&quot;&gt;&lt;property id=&quot;20148&quot; value=&quot;5&quot;/&gt;&lt;property id=&quot;20300&quot; value=&quot;Slide 9 - &amp;quot;5. Sự khác nhau về hình thức và ý nghĩa của hai câu:&amp;quot;&quot;/&gt;&lt;property id=&quot;20307&quot; value=&quot;264&quot;/&gt;&lt;/object&gt;&lt;object type=&quot;3&quot; unique_id=&quot;10202&quot;&gt;&lt;property id=&quot;20148&quot; value=&quot;5&quot;/&gt;&lt;property id=&quot;20300&quot; value=&quot;Slide 10 - &amp;quot;6. Cách dùng câu nghi vấn:&amp;quot;&quot;/&gt;&lt;property id=&quot;20307&quot; value=&quot;265&quot;/&gt;&lt;/object&gt;&lt;object type=&quot;3&quot; unique_id=&quot;10203&quot;&gt;&lt;property id=&quot;20148&quot; value=&quot;5&quot;/&gt;&lt;property id=&quot;20300&quot; value=&quot;Slide 11 - &amp;quot;Bài tập bổ trợ:&amp;quot;&quot;/&gt;&lt;property id=&quot;20307&quot; value=&quot;266&quot;/&gt;&lt;/object&gt;&lt;object type=&quot;3&quot; unique_id=&quot;10204&quot;&gt;&lt;property id=&quot;20148&quot; value=&quot;5&quot;/&gt;&lt;property id=&quot;20300&quot; value=&quot;Slide 12 - &amp;quot;Lưu ý: Dấu chấm hỏi mới chỉ là hình thức để nhận biết câu nghi vấn, ngoài ra còn cần phải chú ý đến nội dung ý ngh&quot;/&gt;&lt;property id=&quot;20307&quot; value=&quot;267&quot;/&gt;&lt;/object&gt;&lt;object type=&quot;3&quot; unique_id=&quot;10205&quot;&gt;&lt;property id=&quot;20148&quot; value=&quot;5&quot;/&gt;&lt;property id=&quot;20300&quot; value=&quot;Slide 13 - &amp;quot;HƯỚNG DẪN VỀ NHÀ&amp;quot;&quot;/&gt;&lt;property id=&quot;20307&quot; value=&quot;268&quot;/&gt;&lt;/object&gt;&lt;/object&gt;&lt;object type=&quot;8&quot; unique_id=&quot;10223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158</TotalTime>
  <Words>1108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Mountain Top</vt:lpstr>
      <vt:lpstr>PowerPoint Presentation</vt:lpstr>
      <vt:lpstr>PowerPoint Presentation</vt:lpstr>
      <vt:lpstr>PowerPoint Presentation</vt:lpstr>
      <vt:lpstr>Bài tập nhanh:</vt:lpstr>
      <vt:lpstr>PowerPoint Presentation</vt:lpstr>
      <vt:lpstr>2. Căn cứ để xác định câu nghi vấn:</vt:lpstr>
      <vt:lpstr>3. Có thể đặt dấu chấm hỏi được không?</vt:lpstr>
      <vt:lpstr>4. Phân biệt hình thức và ý nghĩa hai câu:</vt:lpstr>
      <vt:lpstr>5. Sự khác nhau về hình thức và ý nghĩa của hai câu:</vt:lpstr>
      <vt:lpstr>6. Cách dùng câu nghi vấn:</vt:lpstr>
      <vt:lpstr>Bài tập bổ trợ:</vt:lpstr>
      <vt:lpstr>Lưu ý: Dấu chấm hỏi mới chỉ là hình thức để nhận biết câu nghi vấn, ngoài ra còn cần phải chú ý đến nội dung ý nghĩa của câu.</vt:lpstr>
      <vt:lpstr>HƯỚNG DẪN VỀ NHÀ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Thöù Saùu, ngaøy 2 thaùng 1 naêm 2009 Tieát 76, Lôùp 8a2</dc:title>
  <dc:creator>User</dc:creator>
  <cp:lastModifiedBy>Le Tien Duat</cp:lastModifiedBy>
  <cp:revision>20</cp:revision>
  <dcterms:created xsi:type="dcterms:W3CDTF">2007-12-29T13:23:17Z</dcterms:created>
  <dcterms:modified xsi:type="dcterms:W3CDTF">2019-03-30T18:42:58Z</dcterms:modified>
</cp:coreProperties>
</file>